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 id="267" r:id="rId10"/>
    <p:sldId id="268" r:id="rId1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8" autoAdjust="0"/>
  </p:normalViewPr>
  <p:slideViewPr>
    <p:cSldViewPr>
      <p:cViewPr varScale="1">
        <p:scale>
          <a:sx n="70" d="100"/>
          <a:sy n="70" d="100"/>
        </p:scale>
        <p:origin x="-11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7EAF463A-BC7C-46EE-9F1E-7F377CCA4891}" type="datetimeFigureOut">
              <a:rPr lang="en-US" smtClean="0"/>
              <a:pPr/>
              <a:t>11/17/2017</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endParaRPr lang="en-US"/>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7EAF463A-BC7C-46EE-9F1E-7F377CCA4891}" type="datetimeFigureOut">
              <a:rPr lang="en-US" smtClean="0"/>
              <a:pPr/>
              <a:t>11/17/2017</a:t>
            </a:fld>
            <a:endParaRPr lang="en-US"/>
          </a:p>
        </p:txBody>
      </p:sp>
      <p:sp>
        <p:nvSpPr>
          <p:cNvPr id="27" name="Номер слайда 26"/>
          <p:cNvSpPr>
            <a:spLocks noGrp="1"/>
          </p:cNvSpPr>
          <p:nvPr>
            <p:ph type="sldNum" sz="quarter" idx="11"/>
          </p:nvPr>
        </p:nvSpPr>
        <p:spPr/>
        <p:txBody>
          <a:bodyPr rtlCol="0"/>
          <a:lstStyle/>
          <a:p>
            <a:fld id="{A483448D-3A78-4528-A469-B745A65DA480}" type="slidenum">
              <a:rPr lang="en-US" smtClean="0"/>
              <a:pPr/>
              <a:t>‹#›</a:t>
            </a:fld>
            <a:endParaRPr lang="en-US"/>
          </a:p>
        </p:txBody>
      </p:sp>
      <p:sp>
        <p:nvSpPr>
          <p:cNvPr id="28" name="Нижний колонтитул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EAF463A-BC7C-46EE-9F1E-7F377CCA4891}" type="datetimeFigureOut">
              <a:rPr lang="en-US" smtClean="0"/>
              <a:pPr/>
              <a:t>11/17/2017</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endParaRPr lang="en-US"/>
          </a:p>
        </p:txBody>
      </p:sp>
      <p:sp>
        <p:nvSpPr>
          <p:cNvPr id="5" name="Номер слайда 4"/>
          <p:cNvSpPr>
            <a:spLocks noGrp="1"/>
          </p:cNvSpPr>
          <p:nvPr>
            <p:ph type="sldNum" sz="quarter" idx="12"/>
          </p:nvPr>
        </p:nvSpPr>
        <p:spPr>
          <a:xfrm>
            <a:off x="8174736" y="2272"/>
            <a:ext cx="762000" cy="365760"/>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11/17/2017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AF463A-BC7C-46EE-9F1E-7F377CCA4891}" type="datetimeFigureOut">
              <a:rPr lang="en-US" smtClean="0"/>
              <a:pPr/>
              <a:t>11/17/2017</a:t>
            </a:fld>
            <a:endParaRPr lang="en-US"/>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7200" dirty="0" smtClean="0"/>
              <a:t>Профилактика бешенства</a:t>
            </a:r>
            <a:endParaRPr lang="ru-RU" sz="7200"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52400"/>
          </a:xfrm>
        </p:spPr>
        <p:txBody>
          <a:bodyPr>
            <a:normAutofit fontScale="90000"/>
          </a:bodyPr>
          <a:lstStyle/>
          <a:p>
            <a:endParaRPr lang="ru-RU" dirty="0"/>
          </a:p>
        </p:txBody>
      </p:sp>
      <p:sp>
        <p:nvSpPr>
          <p:cNvPr id="3" name="Содержимое 2"/>
          <p:cNvSpPr>
            <a:spLocks noGrp="1"/>
          </p:cNvSpPr>
          <p:nvPr>
            <p:ph idx="1"/>
          </p:nvPr>
        </p:nvSpPr>
        <p:spPr>
          <a:xfrm>
            <a:off x="457200" y="1371600"/>
            <a:ext cx="8229600" cy="5202936"/>
          </a:xfrm>
        </p:spPr>
        <p:txBody>
          <a:bodyPr>
            <a:normAutofit/>
          </a:bodyPr>
          <a:lstStyle/>
          <a:p>
            <a:pPr>
              <a:buNone/>
            </a:pPr>
            <a:r>
              <a:rPr lang="ru-RU" sz="1800" dirty="0" smtClean="0"/>
              <a:t>         В случае укуса домашним животным врач уточняет, при каких обстоятельствах получен укус, был ли он спровоцирован поведением пациента, привито ли оно от бешенства. Если  укусившее животное здорово то вакцинация не проводится.                                                                  Если же животное после укуса пропало, или в случае укуса пациента диким животным проводится вакцинация антирабической вакциной и антирабическим иммуноглобулином.</a:t>
            </a:r>
          </a:p>
          <a:p>
            <a:pPr>
              <a:buNone/>
            </a:pPr>
            <a:r>
              <a:rPr lang="ru-RU" sz="1800" dirty="0" smtClean="0"/>
              <a:t>     Если после 10-дневного наблюдения за домашним животным, нанесшим человеку укус, оно осталось здоровым, то введение вакцины  отменяют после 3 уже полученных инъекций.</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Бешенство (гидрофобия) </a:t>
            </a:r>
            <a:endParaRPr lang="ru-RU" dirty="0"/>
          </a:p>
        </p:txBody>
      </p:sp>
      <p:sp>
        <p:nvSpPr>
          <p:cNvPr id="3" name="Содержимое 2"/>
          <p:cNvSpPr>
            <a:spLocks noGrp="1"/>
          </p:cNvSpPr>
          <p:nvPr>
            <p:ph idx="1"/>
          </p:nvPr>
        </p:nvSpPr>
        <p:spPr/>
        <p:txBody>
          <a:bodyPr>
            <a:normAutofit/>
          </a:bodyPr>
          <a:lstStyle/>
          <a:p>
            <a:pPr>
              <a:buNone/>
            </a:pPr>
            <a:r>
              <a:rPr lang="ru-RU" dirty="0" smtClean="0"/>
              <a:t>      Это острая вирусная зоонозная природно-очаговая инфекция, характеризующаяся тяжелым поражением центральной нервной системы и при отсутствии своевременной вакцинации приводящая к летальному исходу.</a:t>
            </a:r>
            <a:br>
              <a:rPr lang="ru-RU" dirty="0" smtClean="0"/>
            </a:br>
            <a:r>
              <a:rPr lang="ru-RU" dirty="0" smtClean="0"/>
              <a:t/>
            </a:r>
            <a:br>
              <a:rPr lang="ru-RU" dirty="0" smtClean="0"/>
            </a:b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6041136"/>
          </a:xfrm>
        </p:spPr>
        <p:txBody>
          <a:bodyPr>
            <a:normAutofit fontScale="92500" lnSpcReduction="10000"/>
          </a:bodyPr>
          <a:lstStyle/>
          <a:p>
            <a:r>
              <a:rPr lang="ru-RU" sz="1800" dirty="0" smtClean="0"/>
              <a:t>   По данным Всемирной организации здравоохранения (ВОЗ)  ежегодно в мире от бешенства умирают около 60 тысяч человек, 4 из каждых 10 человек, укушенных собаками с подозрением на бешенство – это дети в возрасте до 15 лет. Самый высокий уровень летальности регистрируется  в Азии и в Африке, где основными носителями и переносчиками бешенства, как и во всем мире, являются собаки.</a:t>
            </a:r>
          </a:p>
          <a:p>
            <a:r>
              <a:rPr lang="ru-RU" sz="1800" dirty="0" smtClean="0"/>
              <a:t> На Американском континенте, в Австралии и западной Европе в большинстве случаев смерти людей от бешенства остаются летучие мыши. </a:t>
            </a:r>
          </a:p>
          <a:p>
            <a:r>
              <a:rPr lang="ru-RU" sz="1800" dirty="0" smtClean="0"/>
              <a:t>По данным </a:t>
            </a:r>
            <a:r>
              <a:rPr lang="ru-RU" sz="1800" dirty="0" err="1" smtClean="0"/>
              <a:t>Россельхознадзора</a:t>
            </a:r>
            <a:r>
              <a:rPr lang="ru-RU" sz="1800" dirty="0" smtClean="0"/>
              <a:t> в РФ наибольшее количество  выявленных эпизоотических очагов и число заболеваний бешенством животных за последний год регистрировались в Центральном, Приволжском  </a:t>
            </a:r>
            <a:r>
              <a:rPr lang="ru-RU" sz="1800" smtClean="0"/>
              <a:t>и Сибирском </a:t>
            </a:r>
            <a:r>
              <a:rPr lang="ru-RU" sz="1800" dirty="0" smtClean="0"/>
              <a:t>федеральных округах, что составило 88% от всех заболеваний животных.</a:t>
            </a:r>
          </a:p>
          <a:p>
            <a:r>
              <a:rPr lang="ru-RU" sz="1800" dirty="0" smtClean="0"/>
              <a:t>Наибольшее число неблагополучных пунктов в 2016 г. зарегистрировано в Московской области – 274 н.п., что составило 14,3 % от общего количества неблагополучных пунктов в Российской федерации. </a:t>
            </a:r>
          </a:p>
          <a:p>
            <a:r>
              <a:rPr lang="ru-RU" sz="1800" dirty="0" smtClean="0"/>
              <a:t>Из диких животных активным участником в эпизоотическом процессе бешенства на территории России по-прежнему остается лиса, определившая 80% случаев бешенства среди диких животных, енотовидная собака-14%, волки-1%. </a:t>
            </a:r>
          </a:p>
          <a:p>
            <a:r>
              <a:rPr lang="ru-RU" sz="1800" dirty="0" smtClean="0"/>
              <a:t>Ежегодно более 250 тыс. человек подвергаются риску заражения вирусом бешенства и нуждаются в проведении им специфического лечения с использованием антирабической вакцины, из них около 40 тысяч человек должны дополнительно получать антирабический иммуноглобулин.</a:t>
            </a: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8200"/>
            <a:ext cx="8229600" cy="1143000"/>
          </a:xfrm>
        </p:spPr>
        <p:txBody>
          <a:bodyPr/>
          <a:lstStyle/>
          <a:p>
            <a:r>
              <a:rPr lang="ru-RU" dirty="0" smtClean="0"/>
              <a:t>Резервуар и источники инфекции</a:t>
            </a:r>
            <a:endParaRPr lang="ru-RU" dirty="0"/>
          </a:p>
        </p:txBody>
      </p:sp>
      <p:sp>
        <p:nvSpPr>
          <p:cNvPr id="3" name="Содержимое 2"/>
          <p:cNvSpPr>
            <a:spLocks noGrp="1"/>
          </p:cNvSpPr>
          <p:nvPr>
            <p:ph idx="1"/>
          </p:nvPr>
        </p:nvSpPr>
        <p:spPr>
          <a:xfrm>
            <a:off x="457200" y="1981200"/>
            <a:ext cx="8229600" cy="2133600"/>
          </a:xfrm>
        </p:spPr>
        <p:txBody>
          <a:bodyPr>
            <a:normAutofit fontScale="85000" lnSpcReduction="10000"/>
          </a:bodyPr>
          <a:lstStyle/>
          <a:p>
            <a:r>
              <a:rPr lang="ru-RU" dirty="0" smtClean="0"/>
              <a:t>   В природных очагах – больные  дикие животные (лисица, песец, волк, шакал, енотовидная собака, летучие мыши), а  в домашних очагах – больные собаки, кошки и сельскохозяйственные животные</a:t>
            </a:r>
          </a:p>
          <a:p>
            <a:r>
              <a:rPr lang="ru-RU" dirty="0" smtClean="0"/>
              <a:t>   Наибольшая заболеваемость бешенством отмечается в летне-осенний период. </a:t>
            </a:r>
          </a:p>
          <a:p>
            <a:endParaRPr lang="ru-RU" dirty="0"/>
          </a:p>
        </p:txBody>
      </p:sp>
      <p:pic>
        <p:nvPicPr>
          <p:cNvPr id="6" name="Рисунок 5" descr="IMG_2880.jpg"/>
          <p:cNvPicPr>
            <a:picLocks noChangeAspect="1"/>
          </p:cNvPicPr>
          <p:nvPr/>
        </p:nvPicPr>
        <p:blipFill>
          <a:blip r:embed="rId2"/>
          <a:stretch>
            <a:fillRect/>
          </a:stretch>
        </p:blipFill>
        <p:spPr>
          <a:xfrm>
            <a:off x="2514600" y="4267200"/>
            <a:ext cx="3581400" cy="2362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62000"/>
          </a:xfrm>
        </p:spPr>
        <p:txBody>
          <a:bodyPr>
            <a:normAutofit fontScale="90000"/>
          </a:bodyPr>
          <a:lstStyle/>
          <a:p>
            <a:r>
              <a:rPr lang="ru-RU" dirty="0" smtClean="0"/>
              <a:t>Бешенство у животного: как распознать?</a:t>
            </a:r>
            <a:endParaRPr lang="ru-RU" dirty="0"/>
          </a:p>
        </p:txBody>
      </p:sp>
      <p:sp>
        <p:nvSpPr>
          <p:cNvPr id="3" name="Содержимое 2"/>
          <p:cNvSpPr>
            <a:spLocks noGrp="1"/>
          </p:cNvSpPr>
          <p:nvPr>
            <p:ph idx="1"/>
          </p:nvPr>
        </p:nvSpPr>
        <p:spPr/>
        <p:txBody>
          <a:bodyPr>
            <a:normAutofit/>
          </a:bodyPr>
          <a:lstStyle/>
          <a:p>
            <a:r>
              <a:rPr lang="ru-RU" sz="1800" b="1" dirty="0" smtClean="0"/>
              <a:t>Неадекватное </a:t>
            </a:r>
            <a:r>
              <a:rPr lang="ru-RU" sz="1800" b="1" dirty="0" smtClean="0"/>
              <a:t>поведение. </a:t>
            </a:r>
            <a:r>
              <a:rPr lang="ru-RU" sz="1800" dirty="0" smtClean="0"/>
              <a:t>Дикие животные могут терять чувство осторожности и приближаться к домашним обитателям и людям.</a:t>
            </a:r>
          </a:p>
          <a:p>
            <a:r>
              <a:rPr lang="ru-RU" sz="1800" dirty="0" smtClean="0"/>
              <a:t> </a:t>
            </a:r>
            <a:r>
              <a:rPr lang="ru-RU" sz="1800" b="1" dirty="0" smtClean="0"/>
              <a:t>Меняется аппетит.</a:t>
            </a:r>
            <a:r>
              <a:rPr lang="ru-RU" sz="1800" dirty="0" smtClean="0"/>
              <a:t> Животное, зараженное бешенством, может кушать несъедобную пищу </a:t>
            </a:r>
            <a:r>
              <a:rPr lang="ru-RU" sz="1800" smtClean="0"/>
              <a:t>и </a:t>
            </a:r>
            <a:r>
              <a:rPr lang="ru-RU" sz="1800" smtClean="0"/>
              <a:t>отказывается </a:t>
            </a:r>
            <a:r>
              <a:rPr lang="ru-RU" sz="1800" dirty="0" smtClean="0"/>
              <a:t>от воды. </a:t>
            </a:r>
          </a:p>
          <a:p>
            <a:r>
              <a:rPr lang="ru-RU" sz="1800" b="1" dirty="0" smtClean="0"/>
              <a:t>Обильное слюноотделение и рвота</a:t>
            </a:r>
            <a:r>
              <a:rPr lang="ru-RU" sz="1800" dirty="0" smtClean="0"/>
              <a:t>. Эти симптомы при бешенстве могут появляться у животного очень часто. Нарушается процесс глотания, звери давятся во время еды. </a:t>
            </a:r>
          </a:p>
          <a:p>
            <a:r>
              <a:rPr lang="ru-RU" sz="1800" b="1" dirty="0" smtClean="0"/>
              <a:t>Нарушается координация. </a:t>
            </a:r>
            <a:r>
              <a:rPr lang="ru-RU" sz="1800" dirty="0" smtClean="0"/>
              <a:t>Животное часто при ходьбе шатается. </a:t>
            </a:r>
            <a:r>
              <a:rPr lang="ru-RU" sz="1800" b="1" dirty="0" smtClean="0"/>
              <a:t>Агрессия. </a:t>
            </a:r>
            <a:r>
              <a:rPr lang="ru-RU" sz="1800" dirty="0" smtClean="0"/>
              <a:t>Этот симптом может появляться одним из последних, и, как правило, спустя пару дней животное погибает. </a:t>
            </a:r>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IMG_2879.jpg"/>
          <p:cNvPicPr>
            <a:picLocks noGrp="1" noChangeAspect="1"/>
          </p:cNvPicPr>
          <p:nvPr>
            <p:ph idx="1"/>
          </p:nvPr>
        </p:nvPicPr>
        <p:blipFill>
          <a:blip r:embed="rId2"/>
          <a:stretch>
            <a:fillRect/>
          </a:stretch>
        </p:blipFill>
        <p:spPr>
          <a:xfrm>
            <a:off x="228600" y="685800"/>
            <a:ext cx="4191000" cy="3429000"/>
          </a:xfrm>
        </p:spPr>
      </p:pic>
      <p:pic>
        <p:nvPicPr>
          <p:cNvPr id="5" name="Рисунок 4" descr="IMG_2878.jpg"/>
          <p:cNvPicPr>
            <a:picLocks noChangeAspect="1"/>
          </p:cNvPicPr>
          <p:nvPr/>
        </p:nvPicPr>
        <p:blipFill>
          <a:blip r:embed="rId3"/>
          <a:stretch>
            <a:fillRect/>
          </a:stretch>
        </p:blipFill>
        <p:spPr>
          <a:xfrm>
            <a:off x="4419600" y="685800"/>
            <a:ext cx="4419600" cy="3429000"/>
          </a:xfrm>
          <a:prstGeom prst="rect">
            <a:avLst/>
          </a:prstGeom>
        </p:spPr>
      </p:pic>
      <p:pic>
        <p:nvPicPr>
          <p:cNvPr id="6" name="Рисунок 5" descr="IMG_2885.jpg"/>
          <p:cNvPicPr>
            <a:picLocks noChangeAspect="1"/>
          </p:cNvPicPr>
          <p:nvPr/>
        </p:nvPicPr>
        <p:blipFill>
          <a:blip r:embed="rId4"/>
          <a:stretch>
            <a:fillRect/>
          </a:stretch>
        </p:blipFill>
        <p:spPr>
          <a:xfrm>
            <a:off x="838200" y="4191000"/>
            <a:ext cx="7467600" cy="2413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066800"/>
            <a:ext cx="8229600" cy="1066800"/>
          </a:xfrm>
        </p:spPr>
        <p:txBody>
          <a:bodyPr/>
          <a:lstStyle/>
          <a:p>
            <a:r>
              <a:rPr lang="ru-RU" dirty="0" smtClean="0"/>
              <a:t>Инкубационный период</a:t>
            </a:r>
            <a:endParaRPr lang="ru-RU" dirty="0"/>
          </a:p>
        </p:txBody>
      </p:sp>
      <p:sp>
        <p:nvSpPr>
          <p:cNvPr id="3" name="Содержимое 2"/>
          <p:cNvSpPr>
            <a:spLocks noGrp="1"/>
          </p:cNvSpPr>
          <p:nvPr>
            <p:ph idx="1"/>
          </p:nvPr>
        </p:nvSpPr>
        <p:spPr>
          <a:xfrm>
            <a:off x="457200" y="2209800"/>
            <a:ext cx="8229600" cy="4364736"/>
          </a:xfrm>
        </p:spPr>
        <p:txBody>
          <a:bodyPr>
            <a:normAutofit/>
          </a:bodyPr>
          <a:lstStyle/>
          <a:p>
            <a:r>
              <a:rPr lang="ru-RU" sz="1800" dirty="0" smtClean="0"/>
              <a:t>Инкубационный период этого заболевания может быть, как коротким (9 дней), так и продолжительным – до 40 суток. Болезнь будет развиваться быстрее, если вирус проник в организм через укус на лице и шее. Крайне опасны и укусы на кистях рук – в этом случае инкубационный период может сократится до 5 суток. Так вирус, продвигаясь по нервным путям попадает в спинной и головной мозг, вызывая отмирание клеток. Если же инфицирование произошло через ноги, то инкубационный период значительно увеличивается. Были случаи, когда вирус не проявлялся в течение года и более. Стоит отметить, что у детей заболевание развивается быстрее, чем у взрослых.</a:t>
            </a: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229600" cy="1295400"/>
          </a:xfrm>
        </p:spPr>
        <p:txBody>
          <a:bodyPr/>
          <a:lstStyle/>
          <a:p>
            <a:r>
              <a:rPr lang="ru-RU" dirty="0" smtClean="0"/>
              <a:t>Симптомы бешенства у человека</a:t>
            </a:r>
            <a:endParaRPr lang="ru-RU" dirty="0"/>
          </a:p>
        </p:txBody>
      </p:sp>
      <p:sp>
        <p:nvSpPr>
          <p:cNvPr id="3" name="Содержимое 2"/>
          <p:cNvSpPr>
            <a:spLocks noGrp="1"/>
          </p:cNvSpPr>
          <p:nvPr>
            <p:ph idx="1"/>
          </p:nvPr>
        </p:nvSpPr>
        <p:spPr>
          <a:xfrm>
            <a:off x="457200" y="1905000"/>
            <a:ext cx="8229600" cy="4669536"/>
          </a:xfrm>
        </p:spPr>
        <p:txBody>
          <a:bodyPr>
            <a:normAutofit/>
          </a:bodyPr>
          <a:lstStyle/>
          <a:p>
            <a:pPr>
              <a:buNone/>
            </a:pPr>
            <a:r>
              <a:rPr lang="ru-RU" sz="1800" dirty="0" smtClean="0"/>
              <a:t>       Самые первые симптомы бешенства у человека возникают в месте укуса, человек начинает «чувствовать» укус. Ощущается тянущая боль в центре укуса, жжение и зуд, повышенная чувствительность кожи. Если рана зарубцевалась, рубец может снова воспалиться и припухнуть. Температура 37 С -37,3 С. Отмечается слабость, головные боли, рвота и понос. Если укус пришелся на область лица, человека начинают беспокоить зрительные и обонятельные галлюцинации. Отмечаются типичные нарушения психики: страх, тоска, депрессия. В редких случаях тревожность сменяется раздражительностью. Нарушается сон и аппетит. </a:t>
            </a:r>
            <a:br>
              <a:rPr lang="ru-RU" sz="1800" dirty="0" smtClean="0"/>
            </a:br>
            <a:endParaRPr lang="ru-RU" sz="1800"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685800"/>
          </a:xfrm>
        </p:spPr>
        <p:txBody>
          <a:bodyPr>
            <a:normAutofit fontScale="90000"/>
          </a:bodyPr>
          <a:lstStyle/>
          <a:p>
            <a:r>
              <a:rPr lang="ru-RU" dirty="0" smtClean="0"/>
              <a:t>Профилактика бешенства</a:t>
            </a:r>
            <a:endParaRPr lang="ru-RU" dirty="0"/>
          </a:p>
        </p:txBody>
      </p:sp>
      <p:sp>
        <p:nvSpPr>
          <p:cNvPr id="3" name="Содержимое 2"/>
          <p:cNvSpPr>
            <a:spLocks noGrp="1"/>
          </p:cNvSpPr>
          <p:nvPr>
            <p:ph idx="1"/>
          </p:nvPr>
        </p:nvSpPr>
        <p:spPr>
          <a:xfrm>
            <a:off x="457200" y="838200"/>
            <a:ext cx="8229600" cy="5736336"/>
          </a:xfrm>
        </p:spPr>
        <p:txBody>
          <a:bodyPr>
            <a:normAutofit fontScale="25000" lnSpcReduction="20000"/>
          </a:bodyPr>
          <a:lstStyle/>
          <a:p>
            <a:pPr>
              <a:buNone/>
            </a:pPr>
            <a:r>
              <a:rPr lang="ru-RU" sz="7200" dirty="0" smtClean="0"/>
              <a:t>     В нашей стране проводится специфическая и неспецифическая профилактика бешенства.</a:t>
            </a:r>
          </a:p>
          <a:p>
            <a:pPr>
              <a:buNone/>
            </a:pPr>
            <a:r>
              <a:rPr lang="ru-RU" sz="7200" i="1" dirty="0" smtClean="0"/>
              <a:t>     </a:t>
            </a:r>
            <a:r>
              <a:rPr lang="ru-RU" sz="7200" i="1" u="sng" dirty="0" smtClean="0"/>
              <a:t>Неспецифическая профилактика</a:t>
            </a:r>
            <a:r>
              <a:rPr lang="ru-RU" sz="7200" dirty="0" smtClean="0"/>
              <a:t> предусматривает такие меры:</a:t>
            </a:r>
          </a:p>
          <a:p>
            <a:r>
              <a:rPr lang="ru-RU" sz="7200" dirty="0" smtClean="0"/>
              <a:t>отлов и изоляция бродячих животных;</a:t>
            </a:r>
          </a:p>
          <a:p>
            <a:r>
              <a:rPr lang="ru-RU" sz="7200" dirty="0" smtClean="0"/>
              <a:t>выявление бешеных животных ветеринарной службой с последующим их усыплением;</a:t>
            </a:r>
          </a:p>
          <a:p>
            <a:r>
              <a:rPr lang="ru-RU" sz="7200" dirty="0" smtClean="0"/>
              <a:t>истребление хищных животных вблизи населенных пунктов;</a:t>
            </a:r>
          </a:p>
          <a:p>
            <a:r>
              <a:rPr lang="ru-RU" sz="7200" dirty="0" smtClean="0"/>
              <a:t>карантинные мероприятия и лабораторная диагностика в очаге инфекции;</a:t>
            </a:r>
          </a:p>
          <a:p>
            <a:r>
              <a:rPr lang="ru-RU" sz="7200" dirty="0" smtClean="0"/>
              <a:t>санитарно-просветительная работа среди населения.</a:t>
            </a:r>
          </a:p>
          <a:p>
            <a:pPr>
              <a:buNone/>
            </a:pPr>
            <a:r>
              <a:rPr lang="ru-RU" sz="7200" i="1" dirty="0" smtClean="0"/>
              <a:t>     </a:t>
            </a:r>
            <a:r>
              <a:rPr lang="ru-RU" sz="7200" i="1" u="sng" dirty="0" smtClean="0"/>
              <a:t>Специфическая профилактика</a:t>
            </a:r>
            <a:r>
              <a:rPr lang="ru-RU" sz="7200" dirty="0" smtClean="0"/>
              <a:t> проводится путем проведения курса комбинированного введения антирабической вакцины и антирабического иммуноглобулина после укуса или </a:t>
            </a:r>
            <a:r>
              <a:rPr lang="ru-RU" sz="7200" dirty="0" err="1" smtClean="0"/>
              <a:t>ослюнения</a:t>
            </a:r>
            <a:r>
              <a:rPr lang="ru-RU" sz="7200" dirty="0" smtClean="0"/>
              <a:t> животным. </a:t>
            </a:r>
          </a:p>
          <a:p>
            <a:pPr>
              <a:buNone/>
            </a:pPr>
            <a:r>
              <a:rPr lang="ru-RU" sz="7200" b="1" dirty="0" smtClean="0"/>
              <a:t>     После укуса следует провести обработку раны и обратиться к врачу-хирургу.</a:t>
            </a:r>
          </a:p>
          <a:p>
            <a:pPr>
              <a:buNone/>
            </a:pPr>
            <a:r>
              <a:rPr lang="ru-RU" sz="7200" dirty="0" smtClean="0"/>
              <a:t>           </a:t>
            </a:r>
            <a:r>
              <a:rPr lang="ru-RU" sz="7200" u="sng" dirty="0" smtClean="0"/>
              <a:t>Обработка раны проводится следующим образом:</a:t>
            </a:r>
          </a:p>
          <a:p>
            <a:pPr>
              <a:buNone/>
            </a:pPr>
            <a:r>
              <a:rPr lang="ru-RU" sz="7200" dirty="0" smtClean="0"/>
              <a:t>     1) Обильно промыть рану кипяченой мыльной водой или перекисью водорода; 2) Обработать рану йодом или 70° спиртом;</a:t>
            </a:r>
          </a:p>
          <a:p>
            <a:pPr>
              <a:buNone/>
            </a:pPr>
            <a:r>
              <a:rPr lang="ru-RU" sz="7200" dirty="0" smtClean="0"/>
              <a:t>     Вокруг раны и в саму рану вводится антирабический иммуноглобулин;</a:t>
            </a:r>
          </a:p>
          <a:p>
            <a:pPr>
              <a:buNone/>
            </a:pPr>
            <a:r>
              <a:rPr lang="ru-RU" sz="7200" dirty="0" smtClean="0"/>
              <a:t>     Через 24 ч. вводится антирабическая сыворотка.</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281</TotalTime>
  <Words>785</Words>
  <PresentationFormat>Экран (4:3)</PresentationFormat>
  <Paragraphs>38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Городская</vt:lpstr>
      <vt:lpstr>Профилактика бешенства</vt:lpstr>
      <vt:lpstr>Бешенство (гидрофобия) </vt:lpstr>
      <vt:lpstr>Слайд 3</vt:lpstr>
      <vt:lpstr>Резервуар и источники инфекции</vt:lpstr>
      <vt:lpstr>Бешенство у животного: как распознать?</vt:lpstr>
      <vt:lpstr>Слайд 6</vt:lpstr>
      <vt:lpstr>Инкубационный период</vt:lpstr>
      <vt:lpstr>Симптомы бешенства у человека</vt:lpstr>
      <vt:lpstr>Профилактика бешенства</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бешенства</dc:title>
  <cp:lastModifiedBy>ffguz</cp:lastModifiedBy>
  <cp:revision>34</cp:revision>
  <dcterms:modified xsi:type="dcterms:W3CDTF">2017-11-17T06:57:50Z</dcterms:modified>
</cp:coreProperties>
</file>